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4630400" cy="8229600"/>
  <p:notesSz cx="8229600" cy="14630400"/>
  <p:embeddedFontLst>
    <p:embeddedFont>
      <p:font typeface="Montserrat" pitchFamily="34" charset="0"/>
      <p:regular r:id="rId15"/>
      <p:bold r:id="rId16"/>
      <p:boldItalic r:id="rId17"/>
    </p:embeddedFont>
    <p:embeddedFont>
      <p:font typeface="Montserrat" pitchFamily="34" charset="-122"/>
      <p:regular r:id="rId18"/>
    </p:embeddedFont>
    <p:embeddedFont>
      <p:font typeface="Montserrat" pitchFamily="34" charset="-120"/>
      <p:regular r:id="rId19"/>
    </p:embeddedFont>
    <p:embeddedFont>
      <p:font typeface="Calibri" panose="020F0502020204030204" charset="0"/>
      <p:regular r:id="rId20"/>
      <p:bold r:id="rId21"/>
      <p:italic r:id="rId22"/>
      <p:boldItalic r:id="rId23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font" Target="fonts/font9.fntdata"/><Relationship Id="rId22" Type="http://schemas.openxmlformats.org/officeDocument/2006/relationships/font" Target="fonts/font8.fntdata"/><Relationship Id="rId21" Type="http://schemas.openxmlformats.org/officeDocument/2006/relationships/font" Target="fonts/font7.fntdata"/><Relationship Id="rId20" Type="http://schemas.openxmlformats.org/officeDocument/2006/relationships/font" Target="fonts/font6.fntdata"/><Relationship Id="rId2" Type="http://schemas.openxmlformats.org/officeDocument/2006/relationships/theme" Target="theme/theme1.xml"/><Relationship Id="rId19" Type="http://schemas.openxmlformats.org/officeDocument/2006/relationships/font" Target="fonts/font5.fntdata"/><Relationship Id="rId18" Type="http://schemas.openxmlformats.org/officeDocument/2006/relationships/font" Target="fonts/font4.fntdata"/><Relationship Id="rId17" Type="http://schemas.openxmlformats.org/officeDocument/2006/relationships/font" Target="fonts/font3.fntdata"/><Relationship Id="rId16" Type="http://schemas.openxmlformats.org/officeDocument/2006/relationships/font" Target="fonts/font2.fntdata"/><Relationship Id="rId15" Type="http://schemas.openxmlformats.org/officeDocument/2006/relationships/font" Target="fonts/font1.fntdata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7.xml"/><Relationship Id="rId8" Type="http://schemas.openxmlformats.org/officeDocument/2006/relationships/slideLayout" Target="../slideLayouts/slideLayout8.xml"/><Relationship Id="rId7" Type="http://schemas.openxmlformats.org/officeDocument/2006/relationships/image" Target="../media/image3.jpe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9.xml"/><Relationship Id="rId4" Type="http://schemas.openxmlformats.org/officeDocument/2006/relationships/image" Target="../media/image3.jpe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58309" y="2694027"/>
            <a:ext cx="6778228" cy="71270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9998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光を消す、透明ボックス！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58309" y="3731657"/>
            <a:ext cx="7627382" cy="69342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2025年5月6～8日、大阪・関西万博会場内ギャラリーEASTで開催される「WAZA MEETUP OSAKA」に出展します。</a:t>
            </a:r>
            <a:endParaRPr lang="en-US" sz="1700" dirty="0"/>
          </a:p>
        </p:txBody>
      </p:sp>
      <p:sp>
        <p:nvSpPr>
          <p:cNvPr id="5" name="Text 2"/>
          <p:cNvSpPr/>
          <p:nvPr/>
        </p:nvSpPr>
        <p:spPr>
          <a:xfrm>
            <a:off x="758309" y="4668798"/>
            <a:ext cx="7627382" cy="8667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400"/>
              </a:lnSpc>
              <a:buNone/>
            </a:pPr>
            <a:r>
              <a:rPr lang="en-US" sz="21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モスアイ型低反射素材ディスプレイケース
「ミノルキューブART」を世界初公開します。</a:t>
            </a:r>
            <a:endParaRPr lang="en-US" sz="2100" dirty="0"/>
          </a:p>
        </p:txBody>
      </p:sp>
      <p:pic>
        <p:nvPicPr>
          <p:cNvPr id="6" name="図形 5" descr="透明のその先へ画像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30285" y="1362075"/>
            <a:ext cx="5505450" cy="5505450"/>
          </a:xfrm>
          <a:prstGeom prst="rect">
            <a:avLst/>
          </a:prstGeom>
        </p:spPr>
      </p:pic>
      <p:pic>
        <p:nvPicPr>
          <p:cNvPr id="7" name="図形 6" descr="楽天ミノル化学看板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0495" y="7766685"/>
            <a:ext cx="2960370" cy="3740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70819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8309" y="4238387"/>
            <a:ext cx="5701546" cy="71270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9998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製品の特徴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58309" y="5519738"/>
            <a:ext cx="487442" cy="487442"/>
          </a:xfrm>
          <a:prstGeom prst="roundRect">
            <a:avLst>
              <a:gd name="adj" fmla="val 40004"/>
            </a:avLst>
          </a:prstGeom>
          <a:solidFill>
            <a:srgbClr val="282C32"/>
          </a:solidFill>
          <a:effectLst>
            <a:outerShdw blurRad="53340" dist="26670" dir="13500000" algn="bl" rotWithShape="0">
              <a:srgbClr val="FFFFFF">
                <a:alpha val="10000"/>
              </a:srgbClr>
            </a:outerShdw>
          </a:effectLst>
        </p:spPr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997" y="5549682"/>
            <a:ext cx="342067" cy="427553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462326" y="5519738"/>
            <a:ext cx="2850713" cy="35623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ja-JP" altLang="en-US" sz="22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超</a:t>
            </a:r>
            <a:r>
              <a:rPr lang="ja-JP" altLang="en-US" sz="22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低反射</a:t>
            </a:r>
            <a:r>
              <a:rPr lang="en-US" sz="22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な箱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1462326" y="6005870"/>
            <a:ext cx="3522821" cy="69342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モスアイ型低反射素材により、反射を極限まで抑えています。</a:t>
            </a:r>
            <a:endParaRPr lang="en-US" sz="1700" dirty="0"/>
          </a:p>
        </p:txBody>
      </p:sp>
      <p:sp>
        <p:nvSpPr>
          <p:cNvPr id="8" name="Shape 4"/>
          <p:cNvSpPr/>
          <p:nvPr/>
        </p:nvSpPr>
        <p:spPr>
          <a:xfrm>
            <a:off x="5201722" y="5519738"/>
            <a:ext cx="487442" cy="487442"/>
          </a:xfrm>
          <a:prstGeom prst="roundRect">
            <a:avLst>
              <a:gd name="adj" fmla="val 40004"/>
            </a:avLst>
          </a:prstGeom>
          <a:solidFill>
            <a:srgbClr val="282C32"/>
          </a:solidFill>
          <a:effectLst>
            <a:outerShdw blurRad="53340" dist="26670" dir="13500000" algn="bl" rotWithShape="0">
              <a:srgbClr val="FFFFFF">
                <a:alpha val="10000"/>
              </a:srgbClr>
            </a:outerShdw>
          </a:effectLst>
        </p:spPr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4409" y="5549682"/>
            <a:ext cx="342067" cy="427553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905738" y="5519738"/>
            <a:ext cx="2850713" cy="35623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最大限の展示効果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5905738" y="6005870"/>
            <a:ext cx="3522821" cy="69342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視界を妨げず、中の展示物を引き立てます。</a:t>
            </a:r>
            <a:endParaRPr lang="en-US" sz="1700" dirty="0"/>
          </a:p>
        </p:txBody>
      </p:sp>
      <p:sp>
        <p:nvSpPr>
          <p:cNvPr id="12" name="Shape 7"/>
          <p:cNvSpPr/>
          <p:nvPr/>
        </p:nvSpPr>
        <p:spPr>
          <a:xfrm>
            <a:off x="9645134" y="5519738"/>
            <a:ext cx="487442" cy="487442"/>
          </a:xfrm>
          <a:prstGeom prst="roundRect">
            <a:avLst>
              <a:gd name="adj" fmla="val 40004"/>
            </a:avLst>
          </a:prstGeom>
          <a:solidFill>
            <a:srgbClr val="282C32"/>
          </a:solidFill>
          <a:effectLst>
            <a:outerShdw blurRad="53340" dist="26670" dir="13500000" algn="bl" rotWithShape="0">
              <a:srgbClr val="FFFFFF">
                <a:alpha val="10000"/>
              </a:srgbClr>
            </a:outerShdw>
          </a:effectLst>
        </p:spPr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7822" y="5549682"/>
            <a:ext cx="342067" cy="427553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0349151" y="5519738"/>
            <a:ext cx="2850713" cy="35623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ja-JP" altLang="en-US" sz="22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一般消費者</a:t>
            </a:r>
            <a:r>
              <a:rPr lang="en-US" sz="22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向け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10349151" y="6005870"/>
            <a:ext cx="3522821" cy="69342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これまでになかった一般消費者向けに開発しました。</a:t>
            </a:r>
            <a:endParaRPr lang="en-US" sz="1700" dirty="0"/>
          </a:p>
        </p:txBody>
      </p:sp>
      <p:pic>
        <p:nvPicPr>
          <p:cNvPr id="16" name="図形 15" descr="楽天ミノル化学看板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80495" y="7766685"/>
            <a:ext cx="2960370" cy="3740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8309" y="1646039"/>
            <a:ext cx="5701546" cy="71270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9998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世界初の技術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309" y="2683669"/>
            <a:ext cx="1083231" cy="129992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166461" y="2900243"/>
            <a:ext cx="2850713" cy="35623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従来の限界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2166461" y="3386376"/>
            <a:ext cx="6219230" cy="34671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絵画など額縁の正面板にのみ使用されていました。</a:t>
            </a:r>
            <a:endParaRPr lang="en-US" sz="17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09" y="3983593"/>
            <a:ext cx="1083231" cy="129992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166461" y="4200168"/>
            <a:ext cx="2850713" cy="35623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技術革新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2166461" y="4686300"/>
            <a:ext cx="6219230" cy="34671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世界初！立体6面体ケースに加工しました。</a:t>
            </a:r>
            <a:endParaRPr lang="en-US" sz="17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309" y="5283518"/>
            <a:ext cx="1083231" cy="129992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166461" y="5500092"/>
            <a:ext cx="2850713" cy="35623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体験の変革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2166461" y="5986224"/>
            <a:ext cx="6219230" cy="34671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映り込みがいかに鑑賞の妨げになっていたかを実感できます。</a:t>
            </a:r>
            <a:endParaRPr lang="en-US" sz="1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8309" y="739140"/>
            <a:ext cx="5701546" cy="71270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9998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開発の背景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1002030" y="1776770"/>
            <a:ext cx="30480" cy="5713690"/>
          </a:xfrm>
          <a:prstGeom prst="roundRect">
            <a:avLst>
              <a:gd name="adj" fmla="val 639750"/>
            </a:avLst>
          </a:prstGeom>
          <a:solidFill>
            <a:srgbClr val="60646A"/>
          </a:solidFill>
        </p:spPr>
      </p:sp>
      <p:sp>
        <p:nvSpPr>
          <p:cNvPr id="5" name="Shape 2"/>
          <p:cNvSpPr/>
          <p:nvPr/>
        </p:nvSpPr>
        <p:spPr>
          <a:xfrm>
            <a:off x="1215271" y="2248972"/>
            <a:ext cx="649962" cy="30480"/>
          </a:xfrm>
          <a:prstGeom prst="roundRect">
            <a:avLst>
              <a:gd name="adj" fmla="val 639750"/>
            </a:avLst>
          </a:prstGeom>
          <a:solidFill>
            <a:srgbClr val="60646A"/>
          </a:solidFill>
        </p:spPr>
      </p:sp>
      <p:sp>
        <p:nvSpPr>
          <p:cNvPr id="6" name="Shape 3"/>
          <p:cNvSpPr/>
          <p:nvPr/>
        </p:nvSpPr>
        <p:spPr>
          <a:xfrm>
            <a:off x="758309" y="2020491"/>
            <a:ext cx="487442" cy="487442"/>
          </a:xfrm>
          <a:prstGeom prst="roundRect">
            <a:avLst>
              <a:gd name="adj" fmla="val 40004"/>
            </a:avLst>
          </a:prstGeom>
          <a:solidFill>
            <a:srgbClr val="282C32"/>
          </a:solidFill>
          <a:effectLst>
            <a:outerShdw blurRad="53340" dist="26670" dir="13500000" algn="bl" rotWithShape="0">
              <a:srgbClr val="FFFFFF">
                <a:alpha val="10000"/>
              </a:srgbClr>
            </a:outerShdw>
          </a:effectLst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997" y="2050435"/>
            <a:ext cx="342067" cy="427553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2085261" y="1993344"/>
            <a:ext cx="2850713" cy="35623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課題の発見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2085261" y="2479477"/>
            <a:ext cx="6300430" cy="34671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透明ケースの改良を重ねても、光の反射は防げませんでした。</a:t>
            </a:r>
            <a:endParaRPr lang="en-US" sz="1700" dirty="0"/>
          </a:p>
        </p:txBody>
      </p:sp>
      <p:sp>
        <p:nvSpPr>
          <p:cNvPr id="10" name="Shape 6"/>
          <p:cNvSpPr/>
          <p:nvPr/>
        </p:nvSpPr>
        <p:spPr>
          <a:xfrm>
            <a:off x="1215271" y="3731538"/>
            <a:ext cx="649962" cy="30480"/>
          </a:xfrm>
          <a:prstGeom prst="roundRect">
            <a:avLst>
              <a:gd name="adj" fmla="val 639750"/>
            </a:avLst>
          </a:prstGeom>
          <a:solidFill>
            <a:srgbClr val="60646A"/>
          </a:solidFill>
        </p:spPr>
      </p:sp>
      <p:sp>
        <p:nvSpPr>
          <p:cNvPr id="11" name="Shape 7"/>
          <p:cNvSpPr/>
          <p:nvPr/>
        </p:nvSpPr>
        <p:spPr>
          <a:xfrm>
            <a:off x="758309" y="3503057"/>
            <a:ext cx="487442" cy="487442"/>
          </a:xfrm>
          <a:prstGeom prst="roundRect">
            <a:avLst>
              <a:gd name="adj" fmla="val 40004"/>
            </a:avLst>
          </a:prstGeom>
          <a:solidFill>
            <a:srgbClr val="282C32"/>
          </a:solidFill>
          <a:effectLst>
            <a:outerShdw blurRad="53340" dist="26670" dir="13500000" algn="bl" rotWithShape="0">
              <a:srgbClr val="FFFFFF">
                <a:alpha val="10000"/>
              </a:srgbClr>
            </a:outerShdw>
          </a:effectLst>
        </p:spPr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997" y="3533001"/>
            <a:ext cx="342067" cy="427553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2085261" y="3475911"/>
            <a:ext cx="2850713" cy="35623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素材との出会い</a:t>
            </a:r>
            <a:endParaRPr lang="en-US" sz="2200" dirty="0"/>
          </a:p>
        </p:txBody>
      </p:sp>
      <p:sp>
        <p:nvSpPr>
          <p:cNvPr id="14" name="Text 9"/>
          <p:cNvSpPr/>
          <p:nvPr/>
        </p:nvSpPr>
        <p:spPr>
          <a:xfrm>
            <a:off x="2085261" y="3962043"/>
            <a:ext cx="6300430" cy="34671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モスアイ型低反射素材（モスマイト®）を紹介されました。</a:t>
            </a:r>
            <a:endParaRPr lang="en-US" sz="1700" dirty="0"/>
          </a:p>
        </p:txBody>
      </p:sp>
      <p:sp>
        <p:nvSpPr>
          <p:cNvPr id="15" name="Shape 10"/>
          <p:cNvSpPr/>
          <p:nvPr/>
        </p:nvSpPr>
        <p:spPr>
          <a:xfrm>
            <a:off x="1215271" y="5214104"/>
            <a:ext cx="649962" cy="30480"/>
          </a:xfrm>
          <a:prstGeom prst="roundRect">
            <a:avLst>
              <a:gd name="adj" fmla="val 639750"/>
            </a:avLst>
          </a:prstGeom>
          <a:solidFill>
            <a:srgbClr val="60646A"/>
          </a:solidFill>
        </p:spPr>
      </p:sp>
      <p:sp>
        <p:nvSpPr>
          <p:cNvPr id="16" name="Shape 11"/>
          <p:cNvSpPr/>
          <p:nvPr/>
        </p:nvSpPr>
        <p:spPr>
          <a:xfrm>
            <a:off x="758309" y="4985623"/>
            <a:ext cx="487442" cy="487442"/>
          </a:xfrm>
          <a:prstGeom prst="roundRect">
            <a:avLst>
              <a:gd name="adj" fmla="val 40004"/>
            </a:avLst>
          </a:prstGeom>
          <a:solidFill>
            <a:srgbClr val="282C32"/>
          </a:solidFill>
          <a:effectLst>
            <a:outerShdw blurRad="53340" dist="26670" dir="13500000" algn="bl" rotWithShape="0">
              <a:srgbClr val="FFFFFF">
                <a:alpha val="10000"/>
              </a:srgbClr>
            </a:outerShdw>
          </a:effectLst>
        </p:spPr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997" y="5015567"/>
            <a:ext cx="342067" cy="427553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2085261" y="4958477"/>
            <a:ext cx="2850713" cy="35623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技術的挑戦</a:t>
            </a:r>
            <a:endParaRPr lang="en-US" sz="2200" dirty="0"/>
          </a:p>
        </p:txBody>
      </p:sp>
      <p:sp>
        <p:nvSpPr>
          <p:cNvPr id="19" name="Text 13"/>
          <p:cNvSpPr/>
          <p:nvPr/>
        </p:nvSpPr>
        <p:spPr>
          <a:xfrm>
            <a:off x="2085261" y="5444609"/>
            <a:ext cx="6300430" cy="34671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「C面取り構造」を活かす特殊な接合方法を開発しました。</a:t>
            </a:r>
            <a:endParaRPr lang="en-US" sz="1700" dirty="0"/>
          </a:p>
        </p:txBody>
      </p:sp>
      <p:sp>
        <p:nvSpPr>
          <p:cNvPr id="20" name="Shape 14"/>
          <p:cNvSpPr/>
          <p:nvPr/>
        </p:nvSpPr>
        <p:spPr>
          <a:xfrm>
            <a:off x="1215271" y="6696670"/>
            <a:ext cx="649962" cy="30480"/>
          </a:xfrm>
          <a:prstGeom prst="roundRect">
            <a:avLst>
              <a:gd name="adj" fmla="val 639750"/>
            </a:avLst>
          </a:prstGeom>
          <a:solidFill>
            <a:srgbClr val="60646A"/>
          </a:solidFill>
        </p:spPr>
      </p:sp>
      <p:sp>
        <p:nvSpPr>
          <p:cNvPr id="21" name="Shape 15"/>
          <p:cNvSpPr/>
          <p:nvPr/>
        </p:nvSpPr>
        <p:spPr>
          <a:xfrm>
            <a:off x="758309" y="6468189"/>
            <a:ext cx="487442" cy="487442"/>
          </a:xfrm>
          <a:prstGeom prst="roundRect">
            <a:avLst>
              <a:gd name="adj" fmla="val 40004"/>
            </a:avLst>
          </a:prstGeom>
          <a:solidFill>
            <a:srgbClr val="282C32"/>
          </a:solidFill>
          <a:effectLst>
            <a:outerShdw blurRad="53340" dist="26670" dir="13500000" algn="bl" rotWithShape="0">
              <a:srgbClr val="FFFFFF">
                <a:alpha val="10000"/>
              </a:srgbClr>
            </a:outerShdw>
          </a:effectLst>
        </p:spPr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997" y="6498134"/>
            <a:ext cx="342067" cy="427553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2085261" y="6441043"/>
            <a:ext cx="2850713" cy="35623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製品の誕生</a:t>
            </a:r>
            <a:endParaRPr lang="en-US" sz="2200" dirty="0"/>
          </a:p>
        </p:txBody>
      </p:sp>
      <p:sp>
        <p:nvSpPr>
          <p:cNvPr id="24" name="Text 17"/>
          <p:cNvSpPr/>
          <p:nvPr/>
        </p:nvSpPr>
        <p:spPr>
          <a:xfrm>
            <a:off x="2085261" y="6927175"/>
            <a:ext cx="6300430" cy="34671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「ミノルキューブART」が完成しました。</a:t>
            </a:r>
            <a:endParaRPr lang="en-US" sz="1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1246942"/>
            <a:ext cx="5701546" cy="71270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9998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C面取り構造の秘密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844635" y="3042642"/>
            <a:ext cx="2850713" cy="35623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r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45°加工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58309" y="3528774"/>
            <a:ext cx="3937040" cy="34671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r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全てのパーツ端面を45°に成形します。</a:t>
            </a:r>
            <a:endParaRPr lang="en-US" sz="170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0270" y="2392918"/>
            <a:ext cx="4589740" cy="458974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6229290" y="3170813"/>
            <a:ext cx="324088" cy="40517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4050"/>
              </a:lnSpc>
              <a:buNone/>
            </a:pPr>
            <a:r>
              <a:rPr lang="en-US" sz="255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1</a:t>
            </a:r>
            <a:endParaRPr lang="en-US" sz="2550" dirty="0"/>
          </a:p>
        </p:txBody>
      </p:sp>
      <p:sp>
        <p:nvSpPr>
          <p:cNvPr id="7" name="Text 4"/>
          <p:cNvSpPr/>
          <p:nvPr/>
        </p:nvSpPr>
        <p:spPr>
          <a:xfrm>
            <a:off x="9934932" y="2869287"/>
            <a:ext cx="2850713" cy="35623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密閉性向上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9934932" y="3355419"/>
            <a:ext cx="3937159" cy="69342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精密な接合により高い密閉性を実現します。</a:t>
            </a:r>
            <a:endParaRPr lang="en-US" sz="170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0270" y="2392918"/>
            <a:ext cx="4589740" cy="458974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8467308" y="3561457"/>
            <a:ext cx="324088" cy="40517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4050"/>
              </a:lnSpc>
              <a:buNone/>
            </a:pPr>
            <a:r>
              <a:rPr lang="en-US" sz="255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2</a:t>
            </a:r>
            <a:endParaRPr lang="en-US" sz="2550" dirty="0"/>
          </a:p>
        </p:txBody>
      </p:sp>
      <p:sp>
        <p:nvSpPr>
          <p:cNvPr id="11" name="Text 7"/>
          <p:cNvSpPr/>
          <p:nvPr/>
        </p:nvSpPr>
        <p:spPr>
          <a:xfrm>
            <a:off x="9934932" y="5326618"/>
            <a:ext cx="2850713" cy="35623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美観の向上</a:t>
            </a:r>
            <a:endParaRPr lang="en-US" sz="2200" dirty="0"/>
          </a:p>
        </p:txBody>
      </p:sp>
      <p:sp>
        <p:nvSpPr>
          <p:cNvPr id="12" name="Text 8"/>
          <p:cNvSpPr/>
          <p:nvPr/>
        </p:nvSpPr>
        <p:spPr>
          <a:xfrm>
            <a:off x="9934932" y="5812750"/>
            <a:ext cx="3937159" cy="69342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継ぎ目が目立たない美しい外観になります。</a:t>
            </a:r>
            <a:endParaRPr lang="en-US" sz="1700" dirty="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0270" y="2392918"/>
            <a:ext cx="4589740" cy="4589740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8076664" y="5799475"/>
            <a:ext cx="324088" cy="40517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4050"/>
              </a:lnSpc>
              <a:buNone/>
            </a:pPr>
            <a:r>
              <a:rPr lang="en-US" sz="255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3</a:t>
            </a:r>
            <a:endParaRPr lang="en-US" sz="2550" dirty="0"/>
          </a:p>
        </p:txBody>
      </p:sp>
      <p:sp>
        <p:nvSpPr>
          <p:cNvPr id="15" name="Text 10"/>
          <p:cNvSpPr/>
          <p:nvPr/>
        </p:nvSpPr>
        <p:spPr>
          <a:xfrm>
            <a:off x="1844635" y="5326618"/>
            <a:ext cx="2850713" cy="35623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r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スライド開閉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8309" y="5812750"/>
            <a:ext cx="3937040" cy="69342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r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「コの字型」加工で組み立てやすい構造です。</a:t>
            </a:r>
            <a:endParaRPr lang="en-US" sz="1700" dirty="0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0270" y="2392918"/>
            <a:ext cx="4589740" cy="4589740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5838646" y="5408831"/>
            <a:ext cx="324088" cy="40517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4050"/>
              </a:lnSpc>
              <a:buNone/>
            </a:pPr>
            <a:r>
              <a:rPr lang="en-US" sz="255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4</a:t>
            </a:r>
            <a:endParaRPr lang="en-US" sz="2550" dirty="0"/>
          </a:p>
        </p:txBody>
      </p:sp>
      <p:pic>
        <p:nvPicPr>
          <p:cNvPr id="19" name="図形 18" descr="楽天ミノル化学看板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80495" y="7766685"/>
            <a:ext cx="2960370" cy="3740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70819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8309" y="4143732"/>
            <a:ext cx="5701546" cy="71270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9998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万博での展示内容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58309" y="5181362"/>
            <a:ext cx="4226838" cy="1612702"/>
          </a:xfrm>
          <a:prstGeom prst="roundRect">
            <a:avLst>
              <a:gd name="adj" fmla="val 12091"/>
            </a:avLst>
          </a:prstGeom>
          <a:solidFill>
            <a:srgbClr val="282C32"/>
          </a:solidFill>
          <a:effectLst>
            <a:outerShdw blurRad="53340" dist="26670" dir="13500000" algn="bl" rotWithShape="0">
              <a:srgbClr val="FFFFFF">
                <a:alpha val="10000"/>
              </a:srgbClr>
            </a:outerShdw>
          </a:effectLst>
        </p:spPr>
      </p:sp>
      <p:sp>
        <p:nvSpPr>
          <p:cNvPr id="5" name="Text 2"/>
          <p:cNvSpPr/>
          <p:nvPr/>
        </p:nvSpPr>
        <p:spPr>
          <a:xfrm>
            <a:off x="974884" y="5397937"/>
            <a:ext cx="2850713" cy="35623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大型試作品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974884" y="5884069"/>
            <a:ext cx="3793688" cy="69342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150mm角の「ミノルキューブART」を展示します。</a:t>
            </a:r>
            <a:endParaRPr lang="en-US" sz="1700" dirty="0"/>
          </a:p>
        </p:txBody>
      </p:sp>
      <p:sp>
        <p:nvSpPr>
          <p:cNvPr id="7" name="Shape 4"/>
          <p:cNvSpPr/>
          <p:nvPr/>
        </p:nvSpPr>
        <p:spPr>
          <a:xfrm>
            <a:off x="5201722" y="5181362"/>
            <a:ext cx="4226838" cy="1612702"/>
          </a:xfrm>
          <a:prstGeom prst="roundRect">
            <a:avLst>
              <a:gd name="adj" fmla="val 12091"/>
            </a:avLst>
          </a:prstGeom>
          <a:solidFill>
            <a:srgbClr val="282C32"/>
          </a:solidFill>
          <a:effectLst>
            <a:outerShdw blurRad="53340" dist="26670" dir="13500000" algn="bl" rotWithShape="0">
              <a:srgbClr val="FFFFFF">
                <a:alpha val="10000"/>
              </a:srgbClr>
            </a:outerShdw>
          </a:effectLst>
        </p:spPr>
      </p:sp>
      <p:sp>
        <p:nvSpPr>
          <p:cNvPr id="8" name="Text 5"/>
          <p:cNvSpPr/>
          <p:nvPr/>
        </p:nvSpPr>
        <p:spPr>
          <a:xfrm>
            <a:off x="5418296" y="5397937"/>
            <a:ext cx="2850713" cy="35623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比較体験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418296" y="5884069"/>
            <a:ext cx="3793688" cy="69342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一般のアクリルケースとの映り込み度合いの違いを体験できます。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9645134" y="5181362"/>
            <a:ext cx="4226838" cy="1612702"/>
          </a:xfrm>
          <a:prstGeom prst="roundRect">
            <a:avLst>
              <a:gd name="adj" fmla="val 12091"/>
            </a:avLst>
          </a:prstGeom>
          <a:solidFill>
            <a:srgbClr val="282C32"/>
          </a:solidFill>
          <a:effectLst>
            <a:outerShdw blurRad="53340" dist="26670" dir="13500000" algn="bl" rotWithShape="0">
              <a:srgbClr val="FFFFFF">
                <a:alpha val="10000"/>
              </a:srgbClr>
            </a:outerShdw>
          </a:effectLst>
        </p:spPr>
      </p:sp>
      <p:sp>
        <p:nvSpPr>
          <p:cNvPr id="11" name="Text 8"/>
          <p:cNvSpPr/>
          <p:nvPr/>
        </p:nvSpPr>
        <p:spPr>
          <a:xfrm>
            <a:off x="9861709" y="5397937"/>
            <a:ext cx="2850713" cy="35623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限定販売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9861709" y="5884069"/>
            <a:ext cx="3793688" cy="69342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小型サイズ（65mm角と97mm角）を各3個限定で販売します。</a:t>
            </a:r>
            <a:endParaRPr lang="en-US" sz="1700" dirty="0"/>
          </a:p>
        </p:txBody>
      </p:sp>
      <p:pic>
        <p:nvPicPr>
          <p:cNvPr id="13" name="図形 12" descr="楽天ミノル化学看板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0495" y="7766685"/>
            <a:ext cx="2960370" cy="3740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1588770"/>
            <a:ext cx="5701546" cy="71270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9998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今後の展望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54774" y="2734747"/>
            <a:ext cx="2163723" cy="1265992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176" y="3334703"/>
            <a:ext cx="304681" cy="38076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335072" y="2951321"/>
            <a:ext cx="2850713" cy="35623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高級ブランド展示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335072" y="3437453"/>
            <a:ext cx="4738687" cy="34671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時計、宝石、アクセサリーのディスプレイに活用</a:t>
            </a:r>
            <a:endParaRPr lang="en-US" sz="1700" dirty="0"/>
          </a:p>
        </p:txBody>
      </p:sp>
      <p:sp>
        <p:nvSpPr>
          <p:cNvPr id="7" name="Shape 3"/>
          <p:cNvSpPr/>
          <p:nvPr/>
        </p:nvSpPr>
        <p:spPr>
          <a:xfrm>
            <a:off x="5172551" y="4012525"/>
            <a:ext cx="8645485" cy="15240"/>
          </a:xfrm>
          <a:prstGeom prst="roundRect">
            <a:avLst>
              <a:gd name="adj" fmla="val 1279500"/>
            </a:avLst>
          </a:prstGeom>
          <a:solidFill>
            <a:srgbClr val="60646A"/>
          </a:solidFill>
        </p:spPr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2972" y="4054793"/>
            <a:ext cx="4327446" cy="1265992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4295" y="4497348"/>
            <a:ext cx="304681" cy="380762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16993" y="4271367"/>
            <a:ext cx="2850713" cy="35623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サイズオーダー対応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6416993" y="4757499"/>
            <a:ext cx="3458766" cy="34671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金型不要で多様なサイズに対応可能</a:t>
            </a:r>
            <a:endParaRPr lang="en-US" sz="1700" dirty="0"/>
          </a:p>
        </p:txBody>
      </p:sp>
      <p:sp>
        <p:nvSpPr>
          <p:cNvPr id="12" name="Shape 6"/>
          <p:cNvSpPr/>
          <p:nvPr/>
        </p:nvSpPr>
        <p:spPr>
          <a:xfrm>
            <a:off x="6254472" y="5332571"/>
            <a:ext cx="7563564" cy="15240"/>
          </a:xfrm>
          <a:prstGeom prst="roundRect">
            <a:avLst>
              <a:gd name="adj" fmla="val 1279500"/>
            </a:avLst>
          </a:prstGeom>
          <a:solidFill>
            <a:srgbClr val="60646A"/>
          </a:solidFill>
        </p:spPr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051" y="5374838"/>
            <a:ext cx="6491288" cy="1265992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4295" y="5817394"/>
            <a:ext cx="304681" cy="380762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498913" y="5591413"/>
            <a:ext cx="2850713" cy="35623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コンシューマ向け展開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498913" y="6077545"/>
            <a:ext cx="3032046" cy="34671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世界初の一般消費者向け製品化</a:t>
            </a:r>
            <a:endParaRPr lang="en-US" sz="1700" dirty="0"/>
          </a:p>
        </p:txBody>
      </p:sp>
      <p:pic>
        <p:nvPicPr>
          <p:cNvPr id="17" name="図形 16" descr="楽天ミノル化学看板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80495" y="7766685"/>
            <a:ext cx="2960370" cy="37401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1229558"/>
            <a:ext cx="5701546" cy="71270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9998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お問い合わせ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8309" y="2375535"/>
            <a:ext cx="4154567" cy="256770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58309" y="5213985"/>
            <a:ext cx="2850713" cy="35623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会社情報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58309" y="5700117"/>
            <a:ext cx="4154567" cy="34671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ミノル化学工業株式会社</a:t>
            </a:r>
            <a:endParaRPr lang="en-US" sz="1700" dirty="0"/>
          </a:p>
        </p:txBody>
      </p:sp>
      <p:sp>
        <p:nvSpPr>
          <p:cNvPr id="6" name="Text 3"/>
          <p:cNvSpPr/>
          <p:nvPr/>
        </p:nvSpPr>
        <p:spPr>
          <a:xfrm>
            <a:off x="758309" y="6176724"/>
            <a:ext cx="4154567" cy="34671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〒577-0827 東大阪市衣摺1丁目5-22</a:t>
            </a:r>
            <a:endParaRPr lang="en-US" sz="170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7798" y="2375535"/>
            <a:ext cx="4154686" cy="2567702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5237798" y="5213985"/>
            <a:ext cx="2850713" cy="35623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担当者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5237798" y="5700117"/>
            <a:ext cx="4154686" cy="34671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代表取締役：押川新一</a:t>
            </a:r>
            <a:endParaRPr lang="en-US" sz="1700" dirty="0"/>
          </a:p>
        </p:txBody>
      </p:sp>
      <p:sp>
        <p:nvSpPr>
          <p:cNvPr id="10" name="Text 6"/>
          <p:cNvSpPr/>
          <p:nvPr/>
        </p:nvSpPr>
        <p:spPr>
          <a:xfrm>
            <a:off x="5237798" y="6176724"/>
            <a:ext cx="4154686" cy="34671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開発グループMG：六條直樹</a:t>
            </a:r>
            <a:endParaRPr lang="en-US" sz="170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7405" y="2375535"/>
            <a:ext cx="4154567" cy="2567702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717405" y="5213985"/>
            <a:ext cx="2850713" cy="35623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連絡先</a:t>
            </a:r>
            <a:endParaRPr lang="en-US" sz="2200" dirty="0"/>
          </a:p>
        </p:txBody>
      </p:sp>
      <p:sp>
        <p:nvSpPr>
          <p:cNvPr id="13" name="Text 8"/>
          <p:cNvSpPr/>
          <p:nvPr/>
        </p:nvSpPr>
        <p:spPr>
          <a:xfrm>
            <a:off x="9717405" y="5700117"/>
            <a:ext cx="4154567" cy="34671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電話：06-6728-3222</a:t>
            </a:r>
            <a:endParaRPr lang="en-US" sz="1700" dirty="0"/>
          </a:p>
        </p:txBody>
      </p:sp>
      <p:sp>
        <p:nvSpPr>
          <p:cNvPr id="14" name="Text 9"/>
          <p:cNvSpPr/>
          <p:nvPr/>
        </p:nvSpPr>
        <p:spPr>
          <a:xfrm>
            <a:off x="9717405" y="6176724"/>
            <a:ext cx="4154567" cy="34671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FAX：06-6736-2816</a:t>
            </a:r>
            <a:endParaRPr lang="en-US" sz="1700" dirty="0"/>
          </a:p>
        </p:txBody>
      </p:sp>
      <p:sp>
        <p:nvSpPr>
          <p:cNvPr id="15" name="Text 10"/>
          <p:cNvSpPr/>
          <p:nvPr/>
        </p:nvSpPr>
        <p:spPr>
          <a:xfrm>
            <a:off x="9717405" y="6653332"/>
            <a:ext cx="4154567" cy="34671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HP：minoru-net.com</a:t>
            </a:r>
            <a:endParaRPr lang="en-US" sz="1700" dirty="0"/>
          </a:p>
        </p:txBody>
      </p:sp>
      <p:pic>
        <p:nvPicPr>
          <p:cNvPr id="16" name="図形 15" descr="楽天ミノル化学看板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80495" y="7766685"/>
            <a:ext cx="2960370" cy="37401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862</Words>
  <Application>WPS Presentation</Application>
  <PresentationFormat>On-screen Show (16:9)</PresentationFormat>
  <Paragraphs>128</Paragraphs>
  <Slides>8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6" baseType="lpstr">
      <vt:lpstr>Arial</vt:lpstr>
      <vt:lpstr>ＭＳ Ｐゴシック</vt:lpstr>
      <vt:lpstr>Wingdings</vt:lpstr>
      <vt:lpstr>Barlow Bold</vt:lpstr>
      <vt:lpstr>Angelic Child</vt:lpstr>
      <vt:lpstr>Barlow Bold</vt:lpstr>
      <vt:lpstr>Barlow Bold</vt:lpstr>
      <vt:lpstr>Montserrat</vt:lpstr>
      <vt:lpstr>Montserrat</vt:lpstr>
      <vt:lpstr>Montserrat</vt:lpstr>
      <vt:lpstr>SimSun</vt:lpstr>
      <vt:lpstr>Calibri</vt:lpstr>
      <vt:lpstr>ＭＳ Ｐゴシック</vt:lpstr>
      <vt:lpstr>Microsoft YaHei</vt:lpstr>
      <vt:lpstr>Arial Unicode MS</vt:lpstr>
      <vt:lpstr>游ゴシック</vt:lpstr>
      <vt:lpstr>MingLiU-ExtB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creator>PptxGenJS</dc:creator>
  <dc:subject>PptxGenJS Presentation</dc:subject>
  <cp:lastModifiedBy>akihiro</cp:lastModifiedBy>
  <cp:revision>3</cp:revision>
  <dcterms:created xsi:type="dcterms:W3CDTF">2025-04-24T01:29:00Z</dcterms:created>
  <dcterms:modified xsi:type="dcterms:W3CDTF">2025-05-02T07:41:29Z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1041-11.8.2.8498</vt:lpwstr>
  </property>
</Properties>
</file>